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746377-8CC7-482F-B29B-45626EA91AD6}" type="datetimeFigureOut">
              <a:rPr lang="sr-Latn-CS" smtClean="0"/>
              <a:pPr/>
              <a:t>21.1.2012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1F2AC9-E306-42E5-915B-6958BE9E5736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Ekologija kao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bioloska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disciplina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 – osnovni pojmovi 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sz="3200" dirty="0">
                <a:solidFill>
                  <a:srgbClr val="C00000"/>
                </a:solidFill>
              </a:rPr>
              <a:t>Reč ekologija potiče od grčke reči </a:t>
            </a:r>
            <a:r>
              <a:rPr lang="vi-VN" sz="3200" b="1" i="1" dirty="0"/>
              <a:t>oikos - dom, stanište i od reci logos – znanje, pojam, učenje, nauka. Dakle, ekologija je nau</a:t>
            </a:r>
            <a:r>
              <a:rPr lang="en-US" sz="3200" b="1" i="1" dirty="0" err="1">
                <a:latin typeface="Calibri" pitchFamily="34" charset="0"/>
              </a:rPr>
              <a:t>cna</a:t>
            </a:r>
            <a:r>
              <a:rPr lang="en-US" sz="3200" b="1" i="1" dirty="0">
                <a:latin typeface="Calibri" pitchFamily="34" charset="0"/>
              </a:rPr>
              <a:t> </a:t>
            </a:r>
            <a:r>
              <a:rPr lang="en-US" sz="3200" b="1" i="1" dirty="0" err="1">
                <a:latin typeface="Calibri" pitchFamily="34" charset="0"/>
              </a:rPr>
              <a:t>disciplina</a:t>
            </a:r>
            <a:r>
              <a:rPr lang="vi-VN" sz="3200" b="1" i="1" dirty="0"/>
              <a:t> koja proučava međusobne odnose živih bića i životne sredine, ili tačnije - izučava odnose živih bića prema sredini u kojoj žive, odnos sredine prema živim bićima i međusobni odnos živih bića u određenoj sredini</a:t>
            </a:r>
            <a:r>
              <a:rPr lang="vi-VN" sz="3200" b="1" i="1" dirty="0" smtClean="0"/>
              <a:t>. </a:t>
            </a:r>
            <a:endParaRPr lang="en-CA" sz="3200" dirty="0" smtClean="0">
              <a:latin typeface="Calibri" pitchFamily="34" charset="0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6500858"/>
          </a:xfrm>
        </p:spPr>
        <p:txBody>
          <a:bodyPr>
            <a:normAutofit/>
          </a:bodyPr>
          <a:lstStyle/>
          <a:p>
            <a:r>
              <a:rPr lang="vi-VN" sz="2800" dirty="0" smtClean="0"/>
              <a:t>Naziv ekologija prvi je uveo nemački biolog Ernest Hekel 1866. godine. Međutim osnivačem ekologije kao biološke discipline može se smatrati čuveni engleski </a:t>
            </a:r>
            <a:r>
              <a:rPr lang="vi-VN" sz="2800" b="1" dirty="0" smtClean="0"/>
              <a:t>biolog Čarls Darvin</a:t>
            </a:r>
            <a:r>
              <a:rPr lang="vi-VN" sz="2800" dirty="0" smtClean="0"/>
              <a:t>, rodonačelnik nauke o organskoj evoluciji. </a:t>
            </a:r>
            <a:r>
              <a:rPr lang="vi-VN" sz="2800" b="1" dirty="0" smtClean="0"/>
              <a:t>U svom poznatom delu „Poreklo vrsta” iz 1859. Godine</a:t>
            </a:r>
            <a:r>
              <a:rPr lang="vi-VN" sz="2800" dirty="0" smtClean="0"/>
              <a:t>, Darvin pored pojmova adaptacije i prirodnog odabiranja uključuje i pojam borbe za opstanak, koji obuhvata splet uzajamnih odnosa između živih bića i između živih bića i okolne nežive sredine. </a:t>
            </a:r>
            <a:r>
              <a:rPr lang="vi-VN" sz="2800" b="1" dirty="0" smtClean="0"/>
              <a:t>Kako je predmet izučavanja </a:t>
            </a:r>
            <a:r>
              <a:rPr lang="vi-VN" sz="2800" b="1" dirty="0" smtClean="0"/>
              <a:t>ekologije </a:t>
            </a:r>
            <a:r>
              <a:rPr lang="en-US" sz="2800" b="1" smtClean="0"/>
              <a:t>, </a:t>
            </a:r>
            <a:r>
              <a:rPr lang="vi-VN" sz="2800" b="1" smtClean="0"/>
              <a:t>životna </a:t>
            </a:r>
            <a:r>
              <a:rPr lang="vi-VN" sz="2800" b="1" dirty="0" smtClean="0"/>
              <a:t>sredina, to se ekologija </a:t>
            </a:r>
            <a:r>
              <a:rPr lang="vi-VN" sz="2800" b="1" dirty="0" smtClean="0"/>
              <a:t>može shvatiti i kao nauka o oblicima borbe za opstanak u najširem smislu</a:t>
            </a:r>
            <a:r>
              <a:rPr lang="vi-VN" sz="2800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Autofit/>
          </a:bodyPr>
          <a:lstStyle/>
          <a:p>
            <a:r>
              <a:rPr lang="en-CA" sz="2400" b="1" dirty="0" err="1" smtClean="0">
                <a:solidFill>
                  <a:srgbClr val="C00000"/>
                </a:solidFill>
              </a:rPr>
              <a:t>Podela</a:t>
            </a:r>
            <a:r>
              <a:rPr lang="en-CA" sz="2400" b="1" dirty="0" smtClean="0">
                <a:solidFill>
                  <a:srgbClr val="C00000"/>
                </a:solidFill>
              </a:rPr>
              <a:t> </a:t>
            </a:r>
            <a:r>
              <a:rPr lang="en-CA" sz="2400" b="1" dirty="0" err="1" smtClean="0">
                <a:solidFill>
                  <a:srgbClr val="C00000"/>
                </a:solidFill>
              </a:rPr>
              <a:t>ekologije</a:t>
            </a:r>
            <a:r>
              <a:rPr lang="en-CA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pl-PL" sz="2400" b="1" dirty="0" smtClean="0"/>
              <a:t>U odnosu na nivo organizacije bioloških sistema: </a:t>
            </a:r>
          </a:p>
          <a:p>
            <a:r>
              <a:rPr lang="en-CA" sz="2400" dirty="0" smtClean="0"/>
              <a:t>1. </a:t>
            </a:r>
            <a:r>
              <a:rPr lang="en-CA" sz="2400" dirty="0" err="1" smtClean="0"/>
              <a:t>Sinekologija</a:t>
            </a:r>
            <a:r>
              <a:rPr lang="en-CA" sz="2400" dirty="0" smtClean="0"/>
              <a:t> </a:t>
            </a:r>
            <a:r>
              <a:rPr lang="en-CA" sz="2400" dirty="0" err="1" smtClean="0"/>
              <a:t>proučava</a:t>
            </a:r>
            <a:r>
              <a:rPr lang="en-CA" sz="2400" dirty="0" smtClean="0"/>
              <a:t> </a:t>
            </a:r>
            <a:r>
              <a:rPr lang="en-CA" sz="2400" dirty="0" err="1" smtClean="0"/>
              <a:t>životne</a:t>
            </a:r>
            <a:r>
              <a:rPr lang="en-CA" sz="2400" dirty="0" smtClean="0"/>
              <a:t> </a:t>
            </a:r>
            <a:r>
              <a:rPr lang="en-CA" sz="2400" dirty="0" err="1" smtClean="0"/>
              <a:t>zajednice</a:t>
            </a:r>
            <a:r>
              <a:rPr lang="en-CA" sz="2400" dirty="0" smtClean="0"/>
              <a:t> (</a:t>
            </a:r>
            <a:r>
              <a:rPr lang="en-CA" sz="2400" dirty="0" err="1" smtClean="0"/>
              <a:t>Biocenologija</a:t>
            </a:r>
            <a:r>
              <a:rPr lang="en-CA" sz="2400" dirty="0" smtClean="0"/>
              <a:t>, </a:t>
            </a:r>
            <a:r>
              <a:rPr lang="en-CA" sz="2400" dirty="0" err="1" smtClean="0"/>
              <a:t>Fitocenologija</a:t>
            </a:r>
            <a:r>
              <a:rPr lang="en-CA" sz="2400" dirty="0" smtClean="0"/>
              <a:t>, </a:t>
            </a:r>
            <a:r>
              <a:rPr lang="en-CA" sz="2400" dirty="0" err="1" smtClean="0"/>
              <a:t>Zoocenologija</a:t>
            </a:r>
            <a:r>
              <a:rPr lang="en-CA" sz="2400" dirty="0" smtClean="0"/>
              <a:t>) </a:t>
            </a:r>
            <a:r>
              <a:rPr lang="en-CA" sz="2400" dirty="0" err="1" smtClean="0"/>
              <a:t>i</a:t>
            </a:r>
            <a:r>
              <a:rPr lang="en-CA" sz="2400" dirty="0" smtClean="0"/>
              <a:t> </a:t>
            </a:r>
            <a:r>
              <a:rPr lang="en-CA" sz="2400" dirty="0" err="1" smtClean="0"/>
              <a:t>ekosisteme</a:t>
            </a:r>
            <a:r>
              <a:rPr lang="en-CA" sz="2400" dirty="0" smtClean="0"/>
              <a:t> (</a:t>
            </a:r>
            <a:r>
              <a:rPr lang="en-CA" sz="2400" dirty="0" err="1" smtClean="0"/>
              <a:t>Ekosistemologija</a:t>
            </a:r>
            <a:r>
              <a:rPr lang="en-CA" sz="2400" dirty="0" smtClean="0"/>
              <a:t>); </a:t>
            </a:r>
          </a:p>
          <a:p>
            <a:r>
              <a:rPr lang="pl-PL" sz="2400" dirty="0" smtClean="0"/>
              <a:t>2. Demekologija  – Populaciona ekologija; </a:t>
            </a:r>
          </a:p>
          <a:p>
            <a:r>
              <a:rPr lang="pl-PL" sz="2400" dirty="0" smtClean="0"/>
              <a:t>3. Idioekologija  – Autekologija, ekologija vrste. </a:t>
            </a:r>
          </a:p>
          <a:p>
            <a:pPr>
              <a:buNone/>
            </a:pPr>
            <a:r>
              <a:rPr lang="en-CA" sz="2400" b="1" dirty="0" smtClean="0"/>
              <a:t>    Po </a:t>
            </a:r>
            <a:r>
              <a:rPr lang="en-CA" sz="2400" b="1" dirty="0" err="1" smtClean="0"/>
              <a:t>objektu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istraživanja</a:t>
            </a:r>
            <a:r>
              <a:rPr lang="en-CA" sz="2400" b="1" dirty="0" smtClean="0"/>
              <a:t>: </a:t>
            </a:r>
          </a:p>
          <a:p>
            <a:r>
              <a:rPr lang="en-CA" sz="2400" dirty="0" smtClean="0"/>
              <a:t>- </a:t>
            </a:r>
            <a:r>
              <a:rPr lang="en-CA" sz="2400" dirty="0" err="1" smtClean="0"/>
              <a:t>fitoekologija</a:t>
            </a:r>
            <a:r>
              <a:rPr lang="en-CA" sz="2400" dirty="0" smtClean="0"/>
              <a:t> (</a:t>
            </a:r>
            <a:r>
              <a:rPr lang="en-CA" sz="2400" dirty="0" err="1" smtClean="0"/>
              <a:t>ekologija</a:t>
            </a:r>
            <a:r>
              <a:rPr lang="en-CA" sz="2400" dirty="0" smtClean="0"/>
              <a:t> </a:t>
            </a:r>
            <a:r>
              <a:rPr lang="en-CA" sz="2400" dirty="0" err="1" smtClean="0"/>
              <a:t>biljaka</a:t>
            </a:r>
            <a:r>
              <a:rPr lang="en-CA" sz="2400" dirty="0" smtClean="0"/>
              <a:t>) </a:t>
            </a:r>
            <a:endParaRPr lang="en-CA" sz="2400" b="1" dirty="0" smtClean="0"/>
          </a:p>
          <a:p>
            <a:r>
              <a:rPr lang="en-CA" sz="2400" dirty="0" smtClean="0"/>
              <a:t>- </a:t>
            </a:r>
            <a:r>
              <a:rPr lang="en-CA" sz="2400" dirty="0" err="1" smtClean="0"/>
              <a:t>zooekologija</a:t>
            </a:r>
            <a:r>
              <a:rPr lang="en-CA" sz="2400" dirty="0" smtClean="0"/>
              <a:t> (</a:t>
            </a:r>
            <a:r>
              <a:rPr lang="en-CA" sz="2400" dirty="0" err="1" smtClean="0"/>
              <a:t>ekologija</a:t>
            </a:r>
            <a:r>
              <a:rPr lang="en-CA" sz="2400" dirty="0" smtClean="0"/>
              <a:t> </a:t>
            </a:r>
            <a:r>
              <a:rPr lang="en-CA" sz="2400" dirty="0" err="1" smtClean="0"/>
              <a:t>životinja</a:t>
            </a:r>
            <a:r>
              <a:rPr lang="en-CA" sz="2400" dirty="0" smtClean="0"/>
              <a:t>) </a:t>
            </a:r>
          </a:p>
          <a:p>
            <a:r>
              <a:rPr lang="en-CA" sz="2400" dirty="0" smtClean="0"/>
              <a:t>- </a:t>
            </a:r>
            <a:r>
              <a:rPr lang="en-CA" sz="2400" dirty="0" err="1" smtClean="0"/>
              <a:t>ekologija</a:t>
            </a:r>
            <a:r>
              <a:rPr lang="en-CA" sz="2400" dirty="0" smtClean="0"/>
              <a:t> </a:t>
            </a:r>
            <a:r>
              <a:rPr lang="en-CA" sz="2400" dirty="0" err="1" smtClean="0"/>
              <a:t>čoveka</a:t>
            </a:r>
            <a:r>
              <a:rPr lang="en-CA" sz="2400" dirty="0" smtClean="0"/>
              <a:t> </a:t>
            </a:r>
          </a:p>
          <a:p>
            <a:r>
              <a:rPr lang="en-CA" sz="2400" dirty="0" smtClean="0"/>
              <a:t>- </a:t>
            </a:r>
            <a:r>
              <a:rPr lang="en-CA" sz="2400" dirty="0" err="1" smtClean="0"/>
              <a:t>mikrobna</a:t>
            </a:r>
            <a:r>
              <a:rPr lang="en-CA" sz="2400" dirty="0" smtClean="0"/>
              <a:t> </a:t>
            </a:r>
            <a:r>
              <a:rPr lang="en-CA" sz="2400" dirty="0" err="1" smtClean="0"/>
              <a:t>ekologija</a:t>
            </a:r>
            <a:r>
              <a:rPr lang="en-CA" sz="2400" dirty="0" smtClean="0"/>
              <a:t> (</a:t>
            </a:r>
            <a:r>
              <a:rPr lang="en-CA" sz="2400" dirty="0" err="1" smtClean="0"/>
              <a:t>ekologija</a:t>
            </a:r>
            <a:r>
              <a:rPr lang="en-CA" sz="2400" dirty="0" smtClean="0"/>
              <a:t> </a:t>
            </a:r>
            <a:r>
              <a:rPr lang="en-CA" sz="2400" dirty="0" err="1" smtClean="0"/>
              <a:t>mikroorganizama</a:t>
            </a:r>
            <a:r>
              <a:rPr lang="en-CA" sz="2400" dirty="0" smtClean="0"/>
              <a:t>) </a:t>
            </a:r>
          </a:p>
          <a:p>
            <a:r>
              <a:rPr lang="en-CA" sz="2400" dirty="0" smtClean="0"/>
              <a:t>- </a:t>
            </a:r>
            <a:r>
              <a:rPr lang="en-CA" sz="2400" dirty="0" err="1" smtClean="0"/>
              <a:t>ekologija</a:t>
            </a:r>
            <a:r>
              <a:rPr lang="en-CA" sz="2400" dirty="0" smtClean="0"/>
              <a:t> </a:t>
            </a:r>
            <a:r>
              <a:rPr lang="en-CA" sz="2400" dirty="0" err="1" smtClean="0"/>
              <a:t>gljiva</a:t>
            </a:r>
            <a:r>
              <a:rPr lang="en-CA" sz="2400" dirty="0" smtClean="0"/>
              <a:t> </a:t>
            </a:r>
            <a:r>
              <a:rPr lang="en-CA" sz="2400" dirty="0" err="1" smtClean="0"/>
              <a:t>i</a:t>
            </a:r>
            <a:r>
              <a:rPr lang="en-CA" sz="2400" dirty="0" smtClean="0"/>
              <a:t> </a:t>
            </a:r>
          </a:p>
          <a:p>
            <a:r>
              <a:rPr lang="en-CA" sz="2400" dirty="0" smtClean="0"/>
              <a:t>- </a:t>
            </a:r>
            <a:r>
              <a:rPr lang="en-CA" sz="2400" dirty="0" err="1" smtClean="0"/>
              <a:t>socijalna</a:t>
            </a:r>
            <a:r>
              <a:rPr lang="en-CA" sz="2400" dirty="0" smtClean="0"/>
              <a:t> </a:t>
            </a:r>
            <a:r>
              <a:rPr lang="en-CA" sz="2400" dirty="0" err="1" smtClean="0"/>
              <a:t>ekologija</a:t>
            </a:r>
            <a:r>
              <a:rPr lang="en-CA" sz="2400" dirty="0" smtClean="0"/>
              <a:t>. </a:t>
            </a:r>
          </a:p>
          <a:p>
            <a:pPr>
              <a:buNone/>
            </a:pPr>
            <a:r>
              <a:rPr lang="en-CA" sz="2400" dirty="0" smtClean="0"/>
              <a:t> </a:t>
            </a:r>
            <a:endParaRPr lang="en-C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Po </a:t>
            </a:r>
            <a:r>
              <a:rPr lang="en-CA" b="1" dirty="0" err="1" smtClean="0"/>
              <a:t>prirodi</a:t>
            </a:r>
            <a:r>
              <a:rPr lang="en-CA" b="1" dirty="0" smtClean="0"/>
              <a:t> </a:t>
            </a:r>
            <a:r>
              <a:rPr lang="en-CA" b="1" dirty="0" err="1" smtClean="0"/>
              <a:t>životne</a:t>
            </a:r>
            <a:r>
              <a:rPr lang="en-CA" b="1" dirty="0" smtClean="0"/>
              <a:t> </a:t>
            </a:r>
            <a:r>
              <a:rPr lang="en-CA" b="1" dirty="0" err="1" smtClean="0"/>
              <a:t>sredine</a:t>
            </a:r>
            <a:r>
              <a:rPr lang="en-CA" b="1" dirty="0" smtClean="0"/>
              <a:t>: </a:t>
            </a:r>
          </a:p>
          <a:p>
            <a:r>
              <a:rPr lang="en-CA" dirty="0" smtClean="0"/>
              <a:t>-</a:t>
            </a:r>
            <a:r>
              <a:rPr lang="en-CA" dirty="0" err="1" smtClean="0"/>
              <a:t>radijaciona</a:t>
            </a:r>
            <a:r>
              <a:rPr lang="en-CA" dirty="0" smtClean="0"/>
              <a:t> </a:t>
            </a:r>
            <a:r>
              <a:rPr lang="en-CA" dirty="0" err="1" smtClean="0"/>
              <a:t>ekologija</a:t>
            </a:r>
            <a:endParaRPr lang="en-CA" dirty="0" smtClean="0"/>
          </a:p>
          <a:p>
            <a:r>
              <a:rPr lang="en-CA" dirty="0" smtClean="0"/>
              <a:t>-</a:t>
            </a:r>
            <a:r>
              <a:rPr lang="en-CA" dirty="0" err="1" smtClean="0"/>
              <a:t>ekologija</a:t>
            </a:r>
            <a:r>
              <a:rPr lang="en-CA" dirty="0" smtClean="0"/>
              <a:t> </a:t>
            </a:r>
            <a:r>
              <a:rPr lang="en-CA" dirty="0" err="1" smtClean="0"/>
              <a:t>zagadjenih</a:t>
            </a:r>
            <a:r>
              <a:rPr lang="en-CA" dirty="0" smtClean="0"/>
              <a:t> </a:t>
            </a:r>
            <a:r>
              <a:rPr lang="en-CA" dirty="0" err="1" smtClean="0"/>
              <a:t>sredina</a:t>
            </a:r>
            <a:endParaRPr lang="en-CA" dirty="0" smtClean="0"/>
          </a:p>
          <a:p>
            <a:r>
              <a:rPr lang="en-CA" dirty="0" smtClean="0"/>
              <a:t>- </a:t>
            </a:r>
            <a:r>
              <a:rPr lang="en-CA" dirty="0" err="1" smtClean="0"/>
              <a:t>slatkovodna</a:t>
            </a:r>
            <a:r>
              <a:rPr lang="en-CA" dirty="0" smtClean="0"/>
              <a:t> </a:t>
            </a:r>
            <a:r>
              <a:rPr lang="en-CA" dirty="0" err="1" smtClean="0"/>
              <a:t>i</a:t>
            </a:r>
            <a:r>
              <a:rPr lang="en-CA" dirty="0" smtClean="0"/>
              <a:t> </a:t>
            </a:r>
          </a:p>
          <a:p>
            <a:r>
              <a:rPr lang="en-CA" dirty="0" smtClean="0"/>
              <a:t>- </a:t>
            </a:r>
            <a:r>
              <a:rPr lang="en-CA" dirty="0" err="1" smtClean="0"/>
              <a:t>kosmička</a:t>
            </a: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276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Ekologija kao bioloska disciplina – osnovni pojmovi 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Ekologija kao bioloska disciplina – osnovni pojmovi </dc:title>
  <dc:creator>User</dc:creator>
  <cp:lastModifiedBy>User</cp:lastModifiedBy>
  <cp:revision>8</cp:revision>
  <dcterms:created xsi:type="dcterms:W3CDTF">2012-01-01T14:50:41Z</dcterms:created>
  <dcterms:modified xsi:type="dcterms:W3CDTF">2012-01-21T22:59:36Z</dcterms:modified>
</cp:coreProperties>
</file>